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5" r:id="rId3"/>
    <p:sldId id="264" r:id="rId4"/>
    <p:sldId id="257" r:id="rId5"/>
    <p:sldId id="270" r:id="rId6"/>
    <p:sldId id="258" r:id="rId7"/>
    <p:sldId id="268" r:id="rId8"/>
    <p:sldId id="259" r:id="rId9"/>
    <p:sldId id="262" r:id="rId10"/>
    <p:sldId id="269" r:id="rId11"/>
    <p:sldId id="267" r:id="rId12"/>
    <p:sldId id="263"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77" d="100"/>
          <a:sy n="77" d="100"/>
        </p:scale>
        <p:origin x="78"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AA96BC4-3B52-4E68-9EB7-563C2E871FBD}" type="datetimeFigureOut">
              <a:rPr kumimoji="1" lang="ja-JP" altLang="en-US" smtClean="0"/>
              <a:t>2022/10/13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A6DA76-FC5E-40A9-A2D5-EBB491C94433}" type="slidenum">
              <a:rPr kumimoji="1" lang="ja-JP" altLang="en-US" smtClean="0"/>
              <a:t>‹#›</a:t>
            </a:fld>
            <a:endParaRPr kumimoji="1" lang="ja-JP" altLang="en-US"/>
          </a:p>
        </p:txBody>
      </p:sp>
    </p:spTree>
    <p:extLst>
      <p:ext uri="{BB962C8B-B14F-4D97-AF65-F5344CB8AC3E}">
        <p14:creationId xmlns:p14="http://schemas.microsoft.com/office/powerpoint/2010/main" val="1794615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1E8001-4909-4CE4-80D6-969D71A29D80}" type="datetime1">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76435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C52A3-242D-4F63-BA71-7319792584DC}" type="datetime1">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82985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E6408B-E770-4116-B945-B3B159BC819A}" type="datetime1">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334997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03EEAC3-F4BF-4EF7-BBB6-046E650BD0A1}" type="datetime1">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62213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C4E8F6-236F-4FF2-A966-523B30D25FA2}" type="datetime1">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123666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9D397E-EA9E-441F-ACAB-C74780182FCB}" type="datetime1">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922434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D64BD-2D41-44EA-AE11-0B7A873BBC79}" type="datetime1">
              <a:rPr kumimoji="1" lang="ja-JP" altLang="en-US" smtClean="0"/>
              <a:t>2022/10/13</a:t>
            </a:fld>
            <a:endParaRPr kumimoji="1" lang="ja-JP" altLang="en-US"/>
          </a:p>
        </p:txBody>
      </p:sp>
      <p:sp>
        <p:nvSpPr>
          <p:cNvPr id="8" name="Footer Placeholder 7"/>
          <p:cNvSpPr>
            <a:spLocks noGrp="1"/>
          </p:cNvSpPr>
          <p:nvPr>
            <p:ph type="ftr" sz="quarter" idx="11"/>
          </p:nvPr>
        </p:nvSpPr>
        <p:spPr/>
        <p:txBody>
          <a:bodyPr/>
          <a:lstStyle/>
          <a:p>
            <a:r>
              <a:rPr kumimoji="1" lang="en-US" altLang="ja-JP"/>
              <a:t>1</a:t>
            </a:r>
            <a:endParaRPr kumimoji="1" lang="ja-JP" altLang="en-US"/>
          </a:p>
        </p:txBody>
      </p:sp>
      <p:sp>
        <p:nvSpPr>
          <p:cNvPr id="9" name="Slide Number Placeholder 8"/>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41799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776D18-EE26-4D9F-A13C-5341FA894020}" type="datetime1">
              <a:rPr kumimoji="1" lang="ja-JP" altLang="en-US" smtClean="0"/>
              <a:t>2022/10/13</a:t>
            </a:fld>
            <a:endParaRPr kumimoji="1" lang="ja-JP" altLang="en-US"/>
          </a:p>
        </p:txBody>
      </p:sp>
      <p:sp>
        <p:nvSpPr>
          <p:cNvPr id="4" name="Footer Placeholder 3"/>
          <p:cNvSpPr>
            <a:spLocks noGrp="1"/>
          </p:cNvSpPr>
          <p:nvPr>
            <p:ph type="ftr" sz="quarter" idx="11"/>
          </p:nvPr>
        </p:nvSpPr>
        <p:spPr/>
        <p:txBody>
          <a:bodyPr/>
          <a:lstStyle/>
          <a:p>
            <a:r>
              <a:rPr kumimoji="1" lang="en-US" altLang="ja-JP"/>
              <a:t>1</a:t>
            </a:r>
            <a:endParaRPr kumimoji="1" lang="ja-JP" altLang="en-US"/>
          </a:p>
        </p:txBody>
      </p:sp>
      <p:sp>
        <p:nvSpPr>
          <p:cNvPr id="5" name="Slide Number Placeholder 4"/>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70230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E295F-49B1-4FC3-9426-17C094DEB97E}" type="datetime1">
              <a:rPr kumimoji="1" lang="ja-JP" altLang="en-US" smtClean="0"/>
              <a:t>2022/10/13</a:t>
            </a:fld>
            <a:endParaRPr kumimoji="1" lang="ja-JP" altLang="en-US"/>
          </a:p>
        </p:txBody>
      </p:sp>
      <p:sp>
        <p:nvSpPr>
          <p:cNvPr id="3" name="Footer Placeholder 2"/>
          <p:cNvSpPr>
            <a:spLocks noGrp="1"/>
          </p:cNvSpPr>
          <p:nvPr>
            <p:ph type="ftr" sz="quarter" idx="11"/>
          </p:nvPr>
        </p:nvSpPr>
        <p:spPr/>
        <p:txBody>
          <a:bodyPr/>
          <a:lstStyle/>
          <a:p>
            <a:r>
              <a:rPr kumimoji="1" lang="en-US" altLang="ja-JP"/>
              <a:t>1</a:t>
            </a:r>
            <a:endParaRPr kumimoji="1" lang="ja-JP" altLang="en-US"/>
          </a:p>
        </p:txBody>
      </p:sp>
      <p:sp>
        <p:nvSpPr>
          <p:cNvPr id="4" name="Slide Number Placeholder 3"/>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34035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C87EC0-D728-45C3-9C68-FA7349B5B18B}" type="datetime1">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367742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EC1A10-F1CD-4728-8579-11CA7EE80BE7}" type="datetime1">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5209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09BC1-CEF9-4D7C-9F3A-9F8304D3A110}" type="datetime1">
              <a:rPr kumimoji="1" lang="ja-JP" altLang="en-US" smtClean="0"/>
              <a:t>2022/10/13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439807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28750" y="1808904"/>
            <a:ext cx="6286500" cy="707886"/>
          </a:xfrm>
          <a:prstGeom prst="rect">
            <a:avLst/>
          </a:prstGeom>
          <a:noFill/>
        </p:spPr>
        <p:txBody>
          <a:bodyPr wrap="square" rtlCol="0">
            <a:spAutoFit/>
          </a:bodyPr>
          <a:lstStyle/>
          <a:p>
            <a:pPr algn="ctr"/>
            <a:r>
              <a:rPr kumimoji="1" lang="en-US" altLang="ja-JP" sz="4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〇〇〇〇〇事業</a:t>
            </a:r>
            <a:r>
              <a:rPr kumimoji="1" lang="en-US" altLang="ja-JP" sz="4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306287" y="4588218"/>
            <a:ext cx="6286500" cy="461665"/>
          </a:xfrm>
          <a:prstGeom prst="rect">
            <a:avLst/>
          </a:prstGeom>
          <a:noFill/>
        </p:spPr>
        <p:txBody>
          <a:bodyPr wrap="square" rtlCol="0">
            <a:spAutoFit/>
          </a:body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実施主体名</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8"/>
          <p:cNvSpPr>
            <a:spLocks noGrp="1"/>
          </p:cNvSpPr>
          <p:nvPr>
            <p:ph type="sldNum" sz="quarter" idx="12"/>
          </p:nvPr>
        </p:nvSpPr>
        <p:spPr/>
        <p:txBody>
          <a:bodyPr/>
          <a:lstStyle/>
          <a:p>
            <a:fld id="{41BAD3D1-671D-4709-B19C-123AF9A9BA95}" type="slidenum">
              <a:rPr kumimoji="1" lang="ja-JP" altLang="en-US" smtClean="0"/>
              <a:t>1</a:t>
            </a:fld>
            <a:endParaRPr kumimoji="1" lang="ja-JP" altLang="en-US"/>
          </a:p>
        </p:txBody>
      </p:sp>
      <p:sp>
        <p:nvSpPr>
          <p:cNvPr id="10" name="テキスト ボックス 9"/>
          <p:cNvSpPr txBox="1"/>
          <p:nvPr/>
        </p:nvSpPr>
        <p:spPr>
          <a:xfrm>
            <a:off x="1650789" y="5525354"/>
            <a:ext cx="6443880" cy="830997"/>
          </a:xfrm>
          <a:prstGeom prst="rect">
            <a:avLst/>
          </a:prstGeom>
          <a:noFill/>
        </p:spPr>
        <p:txBody>
          <a:bodyPr wrap="square" rtlCol="0">
            <a:spAutoFit/>
          </a:bodyPr>
          <a:lstStyle/>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本様式は、適宜、スライドサイズやページ枚数・デザイン等を</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変更していただいて構いません。</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ただし、ページ枚数は</a:t>
            </a:r>
            <a:r>
              <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a:t>
            </a:r>
            <a:r>
              <a:rPr kumimoji="1"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ページまで</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としてください。</a:t>
            </a:r>
          </a:p>
        </p:txBody>
      </p:sp>
      <p:sp>
        <p:nvSpPr>
          <p:cNvPr id="12" name="テキスト ボックス 11">
            <a:extLst>
              <a:ext uri="{FF2B5EF4-FFF2-40B4-BE49-F238E27FC236}">
                <a16:creationId xmlns:a16="http://schemas.microsoft.com/office/drawing/2014/main" id="{7E949157-6AC7-4313-9AFF-3469F9CD6F70}"/>
              </a:ext>
            </a:extLst>
          </p:cNvPr>
          <p:cNvSpPr txBox="1"/>
          <p:nvPr/>
        </p:nvSpPr>
        <p:spPr>
          <a:xfrm>
            <a:off x="2369877" y="2404036"/>
            <a:ext cx="5005705" cy="338554"/>
          </a:xfrm>
          <a:prstGeom prst="rect">
            <a:avLst/>
          </a:prstGeom>
          <a:noFill/>
        </p:spPr>
        <p:txBody>
          <a:bodyPr wrap="square" rtlCol="0">
            <a:spAutoFit/>
          </a:bodyPr>
          <a:lstStyle/>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事業内容が伝わるような事業名にしてください。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E46ECA63-C978-40ED-AA7F-001DE62AC9E8}"/>
              </a:ext>
            </a:extLst>
          </p:cNvPr>
          <p:cNvSpPr txBox="1"/>
          <p:nvPr/>
        </p:nvSpPr>
        <p:spPr>
          <a:xfrm>
            <a:off x="4033516" y="1576566"/>
            <a:ext cx="1076968" cy="338554"/>
          </a:xfrm>
          <a:prstGeom prst="rect">
            <a:avLst/>
          </a:prstGeom>
          <a:noFill/>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事業名</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5B7555C2-A612-4A6A-B89F-7E7E1E817F0B}"/>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4F4DA4B7-3A0C-4E2D-AD87-CE3397534868}"/>
              </a:ext>
            </a:extLst>
          </p:cNvPr>
          <p:cNvSpPr txBox="1"/>
          <p:nvPr/>
        </p:nvSpPr>
        <p:spPr>
          <a:xfrm>
            <a:off x="0" y="192480"/>
            <a:ext cx="6863938" cy="461665"/>
          </a:xfrm>
          <a:prstGeom prst="rect">
            <a:avLst/>
          </a:prstGeom>
          <a:noFill/>
        </p:spPr>
        <p:txBody>
          <a:bodyPr wrap="square" rtlCol="0">
            <a:spAutoFit/>
          </a:bodyPr>
          <a:lstStyle/>
          <a:p>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ときチャレ　事業計画書</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案</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／事業計画書</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59509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10</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支障となる規制・制約等</a:t>
            </a:r>
          </a:p>
        </p:txBody>
      </p:sp>
      <p:sp>
        <p:nvSpPr>
          <p:cNvPr id="6" name="テキスト ボックス 5"/>
          <p:cNvSpPr txBox="1"/>
          <p:nvPr/>
        </p:nvSpPr>
        <p:spPr>
          <a:xfrm>
            <a:off x="245176" y="543309"/>
            <a:ext cx="8744445"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法規制や制約</a:t>
            </a:r>
            <a:r>
              <a:rPr kumimoji="1" lang="ja-JP" altLang="en-US" sz="1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等が、実証</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事業の推進や将来の事業化の障壁となっている場合は、</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対象となる法律や制約等と期待する緩和の内容について記載してください。</a:t>
            </a:r>
          </a:p>
        </p:txBody>
      </p:sp>
      <p:sp>
        <p:nvSpPr>
          <p:cNvPr id="8" name="テキスト ボックス 7">
            <a:extLst>
              <a:ext uri="{FF2B5EF4-FFF2-40B4-BE49-F238E27FC236}">
                <a16:creationId xmlns:a16="http://schemas.microsoft.com/office/drawing/2014/main" id="{38443DF7-3A11-4FDF-8E11-E5C7E3BF1D10}"/>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8604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11</a:t>
            </a:fld>
            <a:endParaRPr kumimoji="1" lang="ja-JP" altLang="en-US"/>
          </a:p>
        </p:txBody>
      </p:sp>
      <p:sp>
        <p:nvSpPr>
          <p:cNvPr id="7" name="テキスト ボックス 6"/>
          <p:cNvSpPr txBox="1"/>
          <p:nvPr/>
        </p:nvSpPr>
        <p:spPr>
          <a:xfrm>
            <a:off x="89804" y="81644"/>
            <a:ext cx="8205110"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７</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市内事業者、地域団体・学校等との連携</a:t>
            </a:r>
          </a:p>
        </p:txBody>
      </p:sp>
      <p:graphicFrame>
        <p:nvGraphicFramePr>
          <p:cNvPr id="2" name="表 1"/>
          <p:cNvGraphicFramePr>
            <a:graphicFrameLocks noGrp="1"/>
          </p:cNvGraphicFramePr>
          <p:nvPr>
            <p:extLst>
              <p:ext uri="{D42A27DB-BD31-4B8C-83A1-F6EECF244321}">
                <p14:modId xmlns:p14="http://schemas.microsoft.com/office/powerpoint/2010/main" val="3178125964"/>
              </p:ext>
            </p:extLst>
          </p:nvPr>
        </p:nvGraphicFramePr>
        <p:xfrm>
          <a:off x="42304" y="691693"/>
          <a:ext cx="9054195" cy="4592320"/>
        </p:xfrm>
        <a:graphic>
          <a:graphicData uri="http://schemas.openxmlformats.org/drawingml/2006/table">
            <a:tbl>
              <a:tblPr firstRow="1" bandRow="1">
                <a:tableStyleId>{5C22544A-7EE6-4342-B048-85BDC9FD1C3A}</a:tableStyleId>
              </a:tblPr>
              <a:tblGrid>
                <a:gridCol w="2263549">
                  <a:extLst>
                    <a:ext uri="{9D8B030D-6E8A-4147-A177-3AD203B41FA5}">
                      <a16:colId xmlns:a16="http://schemas.microsoft.com/office/drawing/2014/main" val="1849564069"/>
                    </a:ext>
                  </a:extLst>
                </a:gridCol>
                <a:gridCol w="4439331">
                  <a:extLst>
                    <a:ext uri="{9D8B030D-6E8A-4147-A177-3AD203B41FA5}">
                      <a16:colId xmlns:a16="http://schemas.microsoft.com/office/drawing/2014/main" val="3871542474"/>
                    </a:ext>
                  </a:extLst>
                </a:gridCol>
                <a:gridCol w="1175658">
                  <a:extLst>
                    <a:ext uri="{9D8B030D-6E8A-4147-A177-3AD203B41FA5}">
                      <a16:colId xmlns:a16="http://schemas.microsoft.com/office/drawing/2014/main" val="3788300212"/>
                    </a:ext>
                  </a:extLst>
                </a:gridCol>
                <a:gridCol w="1175657">
                  <a:extLst>
                    <a:ext uri="{9D8B030D-6E8A-4147-A177-3AD203B41FA5}">
                      <a16:colId xmlns:a16="http://schemas.microsoft.com/office/drawing/2014/main" val="4127925224"/>
                    </a:ext>
                  </a:extLst>
                </a:gridCol>
              </a:tblGrid>
              <a:tr h="370840">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相手先名称</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連携内容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既に</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連携あり</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これから</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連携予定</a:t>
                      </a:r>
                    </a:p>
                  </a:txBody>
                  <a:tcPr anchor="ctr"/>
                </a:tc>
                <a:extLst>
                  <a:ext uri="{0D108BD9-81ED-4DB2-BD59-A6C34878D82A}">
                    <a16:rowId xmlns:a16="http://schemas.microsoft.com/office/drawing/2014/main" val="246280372"/>
                  </a:ext>
                </a:extLst>
              </a:tr>
              <a:tr h="370840">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例：株式会社□□</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385688760"/>
                  </a:ext>
                </a:extLst>
              </a:tr>
              <a:tr h="370840">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例：△△分野の企業</a:t>
                      </a: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2408673699"/>
                  </a:ext>
                </a:extLst>
              </a:tr>
              <a:tr h="370840">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例：山口大学</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○○学部</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○○教授</a:t>
                      </a:r>
                    </a:p>
                  </a:txBody>
                  <a:tcPr anchor="ctr"/>
                </a:tc>
                <a:tc>
                  <a:txBody>
                    <a:bodyPr/>
                    <a:lstStyle/>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72738509"/>
                  </a:ext>
                </a:extLst>
              </a:tr>
              <a:tr h="370840">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例：宇部高専</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○○学科</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○○教授</a:t>
                      </a:r>
                    </a:p>
                  </a:txBody>
                  <a:tcPr anchor="ctr"/>
                </a:tc>
                <a:tc>
                  <a:txBody>
                    <a:bodyPr/>
                    <a:lstStyle/>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3915839637"/>
                  </a:ext>
                </a:extLst>
              </a:tr>
              <a:tr h="370840">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例：△△分野の</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市民活動団体</a:t>
                      </a: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2047641353"/>
                  </a:ext>
                </a:extLst>
              </a:tr>
              <a:tr h="370840">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095892060"/>
                  </a:ext>
                </a:extLst>
              </a:tr>
              <a:tr h="370840">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331504719"/>
                  </a:ext>
                </a:extLst>
              </a:tr>
            </a:tbl>
          </a:graphicData>
        </a:graphic>
      </p:graphicFrame>
      <p:sp>
        <p:nvSpPr>
          <p:cNvPr id="8" name="テキスト ボックス 7">
            <a:extLst>
              <a:ext uri="{FF2B5EF4-FFF2-40B4-BE49-F238E27FC236}">
                <a16:creationId xmlns:a16="http://schemas.microsoft.com/office/drawing/2014/main" id="{162AF652-82E7-42A8-A929-DF6CDC009265}"/>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06824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12</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8.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担当者連絡先</a:t>
            </a:r>
          </a:p>
        </p:txBody>
      </p:sp>
      <p:graphicFrame>
        <p:nvGraphicFramePr>
          <p:cNvPr id="2" name="表 1"/>
          <p:cNvGraphicFramePr>
            <a:graphicFrameLocks noGrp="1"/>
          </p:cNvGraphicFramePr>
          <p:nvPr>
            <p:extLst>
              <p:ext uri="{D42A27DB-BD31-4B8C-83A1-F6EECF244321}">
                <p14:modId xmlns:p14="http://schemas.microsoft.com/office/powerpoint/2010/main" val="2636648627"/>
              </p:ext>
            </p:extLst>
          </p:nvPr>
        </p:nvGraphicFramePr>
        <p:xfrm>
          <a:off x="160317" y="1834249"/>
          <a:ext cx="8823366" cy="2225040"/>
        </p:xfrm>
        <a:graphic>
          <a:graphicData uri="http://schemas.openxmlformats.org/drawingml/2006/table">
            <a:tbl>
              <a:tblPr firstCol="1" bandRow="1">
                <a:tableStyleId>{5C22544A-7EE6-4342-B048-85BDC9FD1C3A}</a:tableStyleId>
              </a:tblPr>
              <a:tblGrid>
                <a:gridCol w="2615272">
                  <a:extLst>
                    <a:ext uri="{9D8B030D-6E8A-4147-A177-3AD203B41FA5}">
                      <a16:colId xmlns:a16="http://schemas.microsoft.com/office/drawing/2014/main" val="2926184462"/>
                    </a:ext>
                  </a:extLst>
                </a:gridCol>
                <a:gridCol w="6208094">
                  <a:extLst>
                    <a:ext uri="{9D8B030D-6E8A-4147-A177-3AD203B41FA5}">
                      <a16:colId xmlns:a16="http://schemas.microsoft.com/office/drawing/2014/main" val="224639909"/>
                    </a:ext>
                  </a:extLst>
                </a:gridCol>
              </a:tblGrid>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担当者所属・役職</a:t>
                      </a: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例：株式会社○○　△△課　◎◎係　主任</a:t>
                      </a:r>
                    </a:p>
                  </a:txBody>
                  <a:tcPr anchor="ctr"/>
                </a:tc>
                <a:extLst>
                  <a:ext uri="{0D108BD9-81ED-4DB2-BD59-A6C34878D82A}">
                    <a16:rowId xmlns:a16="http://schemas.microsoft.com/office/drawing/2014/main" val="2486320277"/>
                  </a:ext>
                </a:extLst>
              </a:tr>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担当者名（ふりがな）</a:t>
                      </a: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例：成長　太郎（せいちょう　たろう）</a:t>
                      </a:r>
                    </a:p>
                  </a:txBody>
                  <a:tcPr anchor="ctr"/>
                </a:tc>
                <a:extLst>
                  <a:ext uri="{0D108BD9-81ED-4DB2-BD59-A6C34878D82A}">
                    <a16:rowId xmlns:a16="http://schemas.microsoft.com/office/drawing/2014/main" val="409648819"/>
                  </a:ext>
                </a:extLst>
              </a:tr>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郵便番号</a:t>
                      </a:r>
                    </a:p>
                  </a:txBody>
                  <a:tcPr anchor="ctr"/>
                </a:tc>
                <a:tc>
                  <a:txBody>
                    <a:bodyPr/>
                    <a:lstStyle/>
                    <a:p>
                      <a:pPr algn="l"/>
                      <a:r>
                        <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書類送付用の宛先となります。</a:t>
                      </a:r>
                    </a:p>
                  </a:txBody>
                  <a:tcPr anchor="ctr"/>
                </a:tc>
                <a:extLst>
                  <a:ext uri="{0D108BD9-81ED-4DB2-BD59-A6C34878D82A}">
                    <a16:rowId xmlns:a16="http://schemas.microsoft.com/office/drawing/2014/main" val="3153317455"/>
                  </a:ext>
                </a:extLst>
              </a:tr>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住所</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書類送付用の宛先となります。</a:t>
                      </a:r>
                    </a:p>
                  </a:txBody>
                  <a:tcPr anchor="ctr"/>
                </a:tc>
                <a:extLst>
                  <a:ext uri="{0D108BD9-81ED-4DB2-BD59-A6C34878D82A}">
                    <a16:rowId xmlns:a16="http://schemas.microsoft.com/office/drawing/2014/main" val="3602830675"/>
                  </a:ext>
                </a:extLst>
              </a:tr>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電話番号</a:t>
                      </a:r>
                    </a:p>
                  </a:txBody>
                  <a:tcPr anchor="ctr"/>
                </a:tc>
                <a:tc>
                  <a:txBody>
                    <a:bodyPr/>
                    <a:lstStyle/>
                    <a:p>
                      <a:pPr algn="l"/>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466040501"/>
                  </a:ext>
                </a:extLst>
              </a:tr>
              <a:tr h="370840">
                <a:tc>
                  <a:txBody>
                    <a:bodyPr/>
                    <a:lstStyle/>
                    <a:p>
                      <a:pPr algn="l"/>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nchor="ctr"/>
                </a:tc>
                <a:tc>
                  <a:txBody>
                    <a:bodyPr/>
                    <a:lstStyle/>
                    <a:p>
                      <a:pPr algn="l"/>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322749723"/>
                  </a:ext>
                </a:extLst>
              </a:tr>
            </a:tbl>
          </a:graphicData>
        </a:graphic>
      </p:graphicFrame>
      <p:sp>
        <p:nvSpPr>
          <p:cNvPr id="6" name="テキスト ボックス 5">
            <a:extLst>
              <a:ext uri="{FF2B5EF4-FFF2-40B4-BE49-F238E27FC236}">
                <a16:creationId xmlns:a16="http://schemas.microsoft.com/office/drawing/2014/main" id="{F3E349C3-3435-4531-9272-BED088CB1659}"/>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81748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2</a:t>
            </a:fld>
            <a:endParaRPr kumimoji="1" lang="ja-JP" altLang="en-US"/>
          </a:p>
        </p:txBody>
      </p:sp>
      <p:sp>
        <p:nvSpPr>
          <p:cNvPr id="7" name="テキスト ボックス 6"/>
          <p:cNvSpPr txBox="1"/>
          <p:nvPr/>
        </p:nvSpPr>
        <p:spPr>
          <a:xfrm>
            <a:off x="89803" y="81644"/>
            <a:ext cx="7213521"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1-1.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実施主体について（法人の概要）</a:t>
            </a:r>
          </a:p>
        </p:txBody>
      </p:sp>
      <p:graphicFrame>
        <p:nvGraphicFramePr>
          <p:cNvPr id="2" name="表 1"/>
          <p:cNvGraphicFramePr>
            <a:graphicFrameLocks noGrp="1"/>
          </p:cNvGraphicFramePr>
          <p:nvPr>
            <p:extLst>
              <p:ext uri="{D42A27DB-BD31-4B8C-83A1-F6EECF244321}">
                <p14:modId xmlns:p14="http://schemas.microsoft.com/office/powerpoint/2010/main" val="1436803112"/>
              </p:ext>
            </p:extLst>
          </p:nvPr>
        </p:nvGraphicFramePr>
        <p:xfrm>
          <a:off x="89803" y="543309"/>
          <a:ext cx="8935444" cy="5796280"/>
        </p:xfrm>
        <a:graphic>
          <a:graphicData uri="http://schemas.openxmlformats.org/drawingml/2006/table">
            <a:tbl>
              <a:tblPr firstCol="1" bandRow="1">
                <a:tableStyleId>{5C22544A-7EE6-4342-B048-85BDC9FD1C3A}</a:tableStyleId>
              </a:tblPr>
              <a:tblGrid>
                <a:gridCol w="2489495">
                  <a:extLst>
                    <a:ext uri="{9D8B030D-6E8A-4147-A177-3AD203B41FA5}">
                      <a16:colId xmlns:a16="http://schemas.microsoft.com/office/drawing/2014/main" val="2416824512"/>
                    </a:ext>
                  </a:extLst>
                </a:gridCol>
                <a:gridCol w="6445949">
                  <a:extLst>
                    <a:ext uri="{9D8B030D-6E8A-4147-A177-3AD203B41FA5}">
                      <a16:colId xmlns:a16="http://schemas.microsoft.com/office/drawing/2014/main" val="1049773546"/>
                    </a:ext>
                  </a:extLst>
                </a:gridCol>
              </a:tblGrid>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法人名</a:t>
                      </a:r>
                    </a:p>
                  </a:txBody>
                  <a:tcPr/>
                </a:tc>
                <a:tc>
                  <a:txBody>
                    <a:bodyPr/>
                    <a:lstStyle/>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414891642"/>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設立年月日</a:t>
                      </a:r>
                    </a:p>
                  </a:txBody>
                  <a:tcPr/>
                </a:tc>
                <a:tc>
                  <a:txBody>
                    <a:bodyPr/>
                    <a:lstStyle/>
                    <a:p>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4191280"/>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本社所在地</a:t>
                      </a:r>
                    </a:p>
                  </a:txBody>
                  <a:tcPr/>
                </a:tc>
                <a:tc>
                  <a:txBody>
                    <a:bodyPr/>
                    <a:lstStyle/>
                    <a:p>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3221478335"/>
                  </a:ext>
                </a:extLst>
              </a:tr>
              <a:tr h="370840">
                <a:tc>
                  <a:txBody>
                    <a:bodyPr/>
                    <a:lstStyle/>
                    <a:p>
                      <a:r>
                        <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宇部市内拠点所在地</a:t>
                      </a:r>
                      <a:r>
                        <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宇部市内に営業所等がある場合はご記入ください。</a:t>
                      </a:r>
                    </a:p>
                  </a:txBody>
                  <a:tcPr/>
                </a:tc>
                <a:extLst>
                  <a:ext uri="{0D108BD9-81ED-4DB2-BD59-A6C34878D82A}">
                    <a16:rowId xmlns:a16="http://schemas.microsoft.com/office/drawing/2014/main" val="3316943685"/>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代表者役職</a:t>
                      </a:r>
                    </a:p>
                  </a:txBody>
                  <a:tcP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83968949"/>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代表者氏名</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3786834126"/>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資本金</a:t>
                      </a:r>
                    </a:p>
                  </a:txBody>
                  <a:tcPr/>
                </a:tc>
                <a:tc>
                  <a:txBody>
                    <a:bodyPr/>
                    <a:lstStyle/>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3123009434"/>
                  </a:ext>
                </a:extLst>
              </a:tr>
              <a:tr h="1938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ウェブサイト</a:t>
                      </a:r>
                      <a:r>
                        <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rPr>
                        <a:t>URL</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3586962046"/>
                  </a:ext>
                </a:extLst>
              </a:tr>
              <a:tr h="370840">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主な事業内容</a:t>
                      </a:r>
                    </a:p>
                  </a:txBody>
                  <a:tcPr/>
                </a:tc>
                <a:tc>
                  <a:txBody>
                    <a:bodyPr/>
                    <a:lstStyle/>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2184562442"/>
                  </a:ext>
                </a:extLst>
              </a:tr>
            </a:tbl>
          </a:graphicData>
        </a:graphic>
      </p:graphicFrame>
      <p:sp>
        <p:nvSpPr>
          <p:cNvPr id="6" name="テキスト ボックス 5">
            <a:extLst>
              <a:ext uri="{FF2B5EF4-FFF2-40B4-BE49-F238E27FC236}">
                <a16:creationId xmlns:a16="http://schemas.microsoft.com/office/drawing/2014/main" id="{483FC5D1-59C4-491D-BC9D-56507C088D06}"/>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87297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3</a:t>
            </a:fld>
            <a:endParaRPr kumimoji="1" lang="ja-JP" altLang="en-US"/>
          </a:p>
        </p:txBody>
      </p:sp>
      <p:sp>
        <p:nvSpPr>
          <p:cNvPr id="7" name="テキスト ボックス 6"/>
          <p:cNvSpPr txBox="1"/>
          <p:nvPr/>
        </p:nvSpPr>
        <p:spPr>
          <a:xfrm>
            <a:off x="89803" y="81644"/>
            <a:ext cx="7078747"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1-2.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実施体制について（体制図、役割分担）</a:t>
            </a:r>
          </a:p>
        </p:txBody>
      </p:sp>
      <p:sp>
        <p:nvSpPr>
          <p:cNvPr id="6" name="テキスト ボックス 5">
            <a:extLst>
              <a:ext uri="{FF2B5EF4-FFF2-40B4-BE49-F238E27FC236}">
                <a16:creationId xmlns:a16="http://schemas.microsoft.com/office/drawing/2014/main" id="{F16C10C5-0A10-4FA3-993E-826A9E3B9C8D}"/>
              </a:ext>
            </a:extLst>
          </p:cNvPr>
          <p:cNvSpPr txBox="1"/>
          <p:nvPr/>
        </p:nvSpPr>
        <p:spPr>
          <a:xfrm>
            <a:off x="227430" y="1186268"/>
            <a:ext cx="8002169" cy="3046988"/>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＜実施主体＞</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○○株式会社　　　　　　　</a:t>
            </a:r>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本事業の実施</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＜連携＞</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株式会社○○　　　　　　　</a:t>
            </a:r>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○○の共同開発</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山口大学○○学部○○教授　</a:t>
            </a:r>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○○に関する助言、監修</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A73DBF6A-7D41-49FA-B357-93351349BA61}"/>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4962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4</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本実証事業で取り組むテーマ</a:t>
            </a:r>
          </a:p>
        </p:txBody>
      </p:sp>
      <p:sp>
        <p:nvSpPr>
          <p:cNvPr id="8" name="テキスト ボックス 7"/>
          <p:cNvSpPr txBox="1"/>
          <p:nvPr/>
        </p:nvSpPr>
        <p:spPr>
          <a:xfrm>
            <a:off x="245176" y="543309"/>
            <a:ext cx="8744445" cy="1077218"/>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最も該当すると思われるテーマに「◎」（</a:t>
            </a:r>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600" dirty="0" err="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つだけ</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選択）</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そのほか関連があるテーマに「〇」（複数選択可）を記入してください。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テーマごとに審査や選定を実施するわけではありませんので、</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選択したテーマによる審査・選定への影響は特にありません。</a:t>
            </a:r>
          </a:p>
        </p:txBody>
      </p:sp>
      <p:graphicFrame>
        <p:nvGraphicFramePr>
          <p:cNvPr id="6" name="表 5">
            <a:extLst>
              <a:ext uri="{FF2B5EF4-FFF2-40B4-BE49-F238E27FC236}">
                <a16:creationId xmlns:a16="http://schemas.microsoft.com/office/drawing/2014/main" id="{E44B5777-A145-462B-AF46-A07698F23D66}"/>
              </a:ext>
            </a:extLst>
          </p:cNvPr>
          <p:cNvGraphicFramePr>
            <a:graphicFrameLocks noGrp="1"/>
          </p:cNvGraphicFramePr>
          <p:nvPr>
            <p:extLst>
              <p:ext uri="{D42A27DB-BD31-4B8C-83A1-F6EECF244321}">
                <p14:modId xmlns:p14="http://schemas.microsoft.com/office/powerpoint/2010/main" val="2445808719"/>
              </p:ext>
            </p:extLst>
          </p:nvPr>
        </p:nvGraphicFramePr>
        <p:xfrm>
          <a:off x="104278" y="1742382"/>
          <a:ext cx="8935444" cy="4714110"/>
        </p:xfrm>
        <a:graphic>
          <a:graphicData uri="http://schemas.openxmlformats.org/drawingml/2006/table">
            <a:tbl>
              <a:tblPr firstRow="1" bandRow="1">
                <a:tableStyleId>{5C22544A-7EE6-4342-B048-85BDC9FD1C3A}</a:tableStyleId>
              </a:tblPr>
              <a:tblGrid>
                <a:gridCol w="7469714">
                  <a:extLst>
                    <a:ext uri="{9D8B030D-6E8A-4147-A177-3AD203B41FA5}">
                      <a16:colId xmlns:a16="http://schemas.microsoft.com/office/drawing/2014/main" val="2416824512"/>
                    </a:ext>
                  </a:extLst>
                </a:gridCol>
                <a:gridCol w="1465730">
                  <a:extLst>
                    <a:ext uri="{9D8B030D-6E8A-4147-A177-3AD203B41FA5}">
                      <a16:colId xmlns:a16="http://schemas.microsoft.com/office/drawing/2014/main" val="1049773546"/>
                    </a:ext>
                  </a:extLst>
                </a:gridCol>
              </a:tblGrid>
              <a:tr h="3945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テーマ名</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該当するか</a:t>
                      </a:r>
                    </a:p>
                  </a:txBody>
                  <a:tcPr anchor="ctr"/>
                </a:tc>
                <a:extLst>
                  <a:ext uri="{0D108BD9-81ED-4DB2-BD59-A6C34878D82A}">
                    <a16:rowId xmlns:a16="http://schemas.microsoft.com/office/drawing/2014/main" val="1414891642"/>
                  </a:ext>
                </a:extLst>
              </a:tr>
              <a:tr h="719926">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①</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常盤湖をキレイな湖に</a:t>
                      </a:r>
                      <a:r>
                        <a:rPr kumimoji="1" lang="ja-JP" altLang="en-US" b="1" dirty="0" err="1">
                          <a:latin typeface="メイリオ" panose="020B0604030504040204" pitchFamily="50" charset="-128"/>
                          <a:ea typeface="メイリオ" panose="020B0604030504040204" pitchFamily="50" charset="-128"/>
                          <a:cs typeface="メイリオ" panose="020B0604030504040204" pitchFamily="50" charset="-128"/>
                        </a:rPr>
                        <a:t>したいんよね</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（したいんです）</a:t>
                      </a:r>
                    </a:p>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新たな湖の活用</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によって、魅力を</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UP</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したい～</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64191280"/>
                  </a:ext>
                </a:extLst>
              </a:tr>
              <a:tr h="719926">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ずっと元気で</a:t>
                      </a:r>
                      <a:r>
                        <a:rPr kumimoji="1" lang="ja-JP" altLang="en-US" b="1" dirty="0" err="1">
                          <a:latin typeface="メイリオ" panose="020B0604030504040204" pitchFamily="50" charset="-128"/>
                          <a:ea typeface="メイリオ" panose="020B0604030504040204" pitchFamily="50" charset="-128"/>
                          <a:cs typeface="メイリオ" panose="020B0604030504040204" pitchFamily="50" charset="-128"/>
                        </a:rPr>
                        <a:t>いたいっちゃね</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（元気でいたいですね）</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～新技術等によって、ときわ公園を</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健康づくり</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の拠点にしたい～</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3221478335"/>
                  </a:ext>
                </a:extLst>
              </a:tr>
              <a:tr h="719926">
                <a:tc>
                  <a:txBody>
                    <a:bodyP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もっともっと、ときわ公園に来てほしいんじゃ！</a:t>
                      </a:r>
                    </a:p>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～最新のデジタル技術等を活用して、</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イベント</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に新しい魅力とにぎわいを加えたい～</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3316943685"/>
                  </a:ext>
                </a:extLst>
              </a:tr>
              <a:tr h="719926">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④</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ときわ公園はぶち広いけぇ、ぶちえらい</a:t>
                      </a:r>
                      <a:r>
                        <a:rPr kumimoji="1" lang="ja-JP" altLang="en-US" sz="1800" b="1" dirty="0" err="1">
                          <a:latin typeface="メイリオ" panose="020B0604030504040204" pitchFamily="50" charset="-128"/>
                          <a:ea typeface="メイリオ" panose="020B0604030504040204" pitchFamily="50" charset="-128"/>
                          <a:cs typeface="メイリオ" panose="020B0604030504040204" pitchFamily="50" charset="-128"/>
                        </a:rPr>
                        <a:t>そ</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（ものすごく疲れる）</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モビリティ</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に乗って、広大な敷地内を快適に移動したい！</a:t>
                      </a: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1683968949"/>
                  </a:ext>
                </a:extLst>
              </a:tr>
              <a:tr h="719926">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⑤</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動物を限られた人で診るのは、ぶちえらい</a:t>
                      </a:r>
                      <a:r>
                        <a:rPr kumimoji="1" lang="ja-JP" altLang="en-US" sz="1800" b="1" dirty="0" err="1">
                          <a:latin typeface="メイリオ" panose="020B0604030504040204" pitchFamily="50" charset="-128"/>
                          <a:ea typeface="メイリオ" panose="020B0604030504040204" pitchFamily="50" charset="-128"/>
                          <a:cs typeface="メイリオ" panose="020B0604030504040204" pitchFamily="50" charset="-128"/>
                        </a:rPr>
                        <a:t>ほ</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（ものすごく大変）</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AI</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や</a:t>
                      </a: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IoT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等を活用して、</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飼育</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をスマート化したい～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786834126"/>
                  </a:ext>
                </a:extLst>
              </a:tr>
              <a:tr h="719926">
                <a:tc>
                  <a:txBody>
                    <a:bodyPr/>
                    <a:lstStyle/>
                    <a:p>
                      <a:r>
                        <a:rPr kumimoji="1" lang="ja-JP" altLang="en-US">
                          <a:latin typeface="メイリオ" panose="020B0604030504040204" pitchFamily="50" charset="-128"/>
                          <a:ea typeface="メイリオ" panose="020B0604030504040204" pitchFamily="50" charset="-128"/>
                          <a:cs typeface="メイリオ" panose="020B0604030504040204" pitchFamily="50" charset="-128"/>
                        </a:rPr>
                        <a:t>⑥</a:t>
                      </a:r>
                      <a:r>
                        <a:rPr kumimoji="1" lang="ja-JP" altLang="en-US" sz="1800" b="1">
                          <a:latin typeface="メイリオ" panose="020B0604030504040204" pitchFamily="50" charset="-128"/>
                          <a:ea typeface="メイリオ" panose="020B0604030504040204" pitchFamily="50" charset="-128"/>
                          <a:cs typeface="メイリオ" panose="020B0604030504040204" pitchFamily="50" charset="-128"/>
                        </a:rPr>
                        <a:t>宇部市を</a:t>
                      </a:r>
                      <a:r>
                        <a:rPr kumimoji="1" lang="ja-JP" altLang="en-US" sz="1800" b="1" dirty="0" err="1">
                          <a:latin typeface="メイリオ" panose="020B0604030504040204" pitchFamily="50" charset="-128"/>
                          <a:ea typeface="メイリオ" panose="020B0604030504040204" pitchFamily="50" charset="-128"/>
                          <a:cs typeface="メイリオ" panose="020B0604030504040204" pitchFamily="50" charset="-128"/>
                        </a:rPr>
                        <a:t>どね</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ー</a:t>
                      </a:r>
                      <a:r>
                        <a:rPr kumimoji="1" lang="ja-JP" altLang="en-US" sz="1800" b="1" dirty="0" err="1">
                          <a:latin typeface="メイリオ" panose="020B0604030504040204" pitchFamily="50" charset="-128"/>
                          <a:ea typeface="メイリオ" panose="020B0604030504040204" pitchFamily="50" charset="-128"/>
                          <a:cs typeface="メイリオ" panose="020B0604030504040204" pitchFamily="50" charset="-128"/>
                        </a:rPr>
                        <a:t>かしようやあ</a:t>
                      </a:r>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（なんとかしましょうよ）</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～未来に向けた</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自由提案</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で、新しい産業を創出したい～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681232942"/>
                  </a:ext>
                </a:extLst>
              </a:tr>
            </a:tbl>
          </a:graphicData>
        </a:graphic>
      </p:graphicFrame>
      <p:sp>
        <p:nvSpPr>
          <p:cNvPr id="9" name="テキスト ボックス 8">
            <a:extLst>
              <a:ext uri="{FF2B5EF4-FFF2-40B4-BE49-F238E27FC236}">
                <a16:creationId xmlns:a16="http://schemas.microsoft.com/office/drawing/2014/main" id="{4ACFE826-DD85-4AE2-9FE5-64F5C9159EDF}"/>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22686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5</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3-1.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実証事業内容（概要）その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7928912F-E8F0-4B63-B115-78EBCB57677F}"/>
              </a:ext>
            </a:extLst>
          </p:cNvPr>
          <p:cNvGraphicFramePr>
            <a:graphicFrameLocks noGrp="1"/>
          </p:cNvGraphicFramePr>
          <p:nvPr>
            <p:extLst>
              <p:ext uri="{D42A27DB-BD31-4B8C-83A1-F6EECF244321}">
                <p14:modId xmlns:p14="http://schemas.microsoft.com/office/powerpoint/2010/main" val="3064908424"/>
              </p:ext>
            </p:extLst>
          </p:nvPr>
        </p:nvGraphicFramePr>
        <p:xfrm>
          <a:off x="89804" y="543309"/>
          <a:ext cx="8935444" cy="6217920"/>
        </p:xfrm>
        <a:graphic>
          <a:graphicData uri="http://schemas.openxmlformats.org/drawingml/2006/table">
            <a:tbl>
              <a:tblPr firstCol="1" bandRow="1">
                <a:tableStyleId>{5C22544A-7EE6-4342-B048-85BDC9FD1C3A}</a:tableStyleId>
              </a:tblPr>
              <a:tblGrid>
                <a:gridCol w="1454324">
                  <a:extLst>
                    <a:ext uri="{9D8B030D-6E8A-4147-A177-3AD203B41FA5}">
                      <a16:colId xmlns:a16="http://schemas.microsoft.com/office/drawing/2014/main" val="2416824512"/>
                    </a:ext>
                  </a:extLst>
                </a:gridCol>
                <a:gridCol w="7481120">
                  <a:extLst>
                    <a:ext uri="{9D8B030D-6E8A-4147-A177-3AD203B41FA5}">
                      <a16:colId xmlns:a16="http://schemas.microsoft.com/office/drawing/2014/main" val="1049773546"/>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背景・課題</a:t>
                      </a:r>
                    </a:p>
                  </a:txBody>
                  <a:tcPr anchor="ctr"/>
                </a:tc>
                <a:tc>
                  <a:txBody>
                    <a:bodyPr/>
                    <a:lstStyle/>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414891642"/>
                  </a:ext>
                </a:extLst>
              </a:tr>
              <a:tr h="370840">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実施内容</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具体的に</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記載して</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◆何のために</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◆誰が、誰と</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◆いつまでに</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◆どこで</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◆何を実施するのか</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4191280"/>
                  </a:ext>
                </a:extLst>
              </a:tr>
            </a:tbl>
          </a:graphicData>
        </a:graphic>
      </p:graphicFrame>
      <p:sp>
        <p:nvSpPr>
          <p:cNvPr id="8" name="テキスト ボックス 7">
            <a:extLst>
              <a:ext uri="{FF2B5EF4-FFF2-40B4-BE49-F238E27FC236}">
                <a16:creationId xmlns:a16="http://schemas.microsoft.com/office/drawing/2014/main" id="{6B4D1A05-114E-4E78-8BE7-6C0E76C75C86}"/>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21085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6</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3-1.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実証事業内容（概要）その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7928912F-E8F0-4B63-B115-78EBCB57677F}"/>
              </a:ext>
            </a:extLst>
          </p:cNvPr>
          <p:cNvGraphicFramePr>
            <a:graphicFrameLocks noGrp="1"/>
          </p:cNvGraphicFramePr>
          <p:nvPr>
            <p:extLst>
              <p:ext uri="{D42A27DB-BD31-4B8C-83A1-F6EECF244321}">
                <p14:modId xmlns:p14="http://schemas.microsoft.com/office/powerpoint/2010/main" val="1333479632"/>
              </p:ext>
            </p:extLst>
          </p:nvPr>
        </p:nvGraphicFramePr>
        <p:xfrm>
          <a:off x="89804" y="543309"/>
          <a:ext cx="8935444" cy="5852160"/>
        </p:xfrm>
        <a:graphic>
          <a:graphicData uri="http://schemas.openxmlformats.org/drawingml/2006/table">
            <a:tbl>
              <a:tblPr firstCol="1" bandRow="1">
                <a:tableStyleId>{5C22544A-7EE6-4342-B048-85BDC9FD1C3A}</a:tableStyleId>
              </a:tblPr>
              <a:tblGrid>
                <a:gridCol w="1454324">
                  <a:extLst>
                    <a:ext uri="{9D8B030D-6E8A-4147-A177-3AD203B41FA5}">
                      <a16:colId xmlns:a16="http://schemas.microsoft.com/office/drawing/2014/main" val="2416824512"/>
                    </a:ext>
                  </a:extLst>
                </a:gridCol>
                <a:gridCol w="7481120">
                  <a:extLst>
                    <a:ext uri="{9D8B030D-6E8A-4147-A177-3AD203B41FA5}">
                      <a16:colId xmlns:a16="http://schemas.microsoft.com/office/drawing/2014/main" val="1049773546"/>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成果と評価</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◆想定される成果</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◆評価指標、目標数値</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r>
                        <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：〇〇の実証をすることにより、〇〇の地域課題につなげる。</a:t>
                      </a:r>
                      <a:endPar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〇〇の参加者数　〇〇人→〇〇人</a:t>
                      </a:r>
                      <a:endParaRPr kumimoji="1" lang="ja-JP" altLang="ja-JP" sz="14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r>
                        <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：市内事業者と〇〇の実証をすることにより、産業振興に資する。</a:t>
                      </a:r>
                      <a:endParaRPr kumimoji="1" lang="en-US" altLang="ja-JP"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市内連携事業者 〇社</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414891642"/>
                  </a:ext>
                </a:extLst>
              </a:tr>
              <a:tr h="370840">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事業の</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新規性・</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先進性</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4191280"/>
                  </a:ext>
                </a:extLst>
              </a:tr>
              <a:tr h="370840">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実証事業者の強み・優位性</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4027662628"/>
                  </a:ext>
                </a:extLst>
              </a:tr>
              <a:tr h="49406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事業化可能性</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（社会実装・</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市内への展開）</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2148405758"/>
                  </a:ext>
                </a:extLst>
              </a:tr>
              <a:tr h="370840">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市内事業者、</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地域団体・</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学校等との</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連携・協働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850554255"/>
                  </a:ext>
                </a:extLst>
              </a:tr>
            </a:tbl>
          </a:graphicData>
        </a:graphic>
      </p:graphicFrame>
      <p:sp>
        <p:nvSpPr>
          <p:cNvPr id="8" name="テキスト ボックス 7">
            <a:extLst>
              <a:ext uri="{FF2B5EF4-FFF2-40B4-BE49-F238E27FC236}">
                <a16:creationId xmlns:a16="http://schemas.microsoft.com/office/drawing/2014/main" id="{BE56DD96-DD83-4AFD-8043-57584E210669}"/>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94541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7</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3-3.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実証事業内容（概算事業費）</a:t>
            </a:r>
          </a:p>
        </p:txBody>
      </p:sp>
      <p:graphicFrame>
        <p:nvGraphicFramePr>
          <p:cNvPr id="6" name="表 5"/>
          <p:cNvGraphicFramePr>
            <a:graphicFrameLocks noGrp="1"/>
          </p:cNvGraphicFramePr>
          <p:nvPr>
            <p:extLst>
              <p:ext uri="{D42A27DB-BD31-4B8C-83A1-F6EECF244321}">
                <p14:modId xmlns:p14="http://schemas.microsoft.com/office/powerpoint/2010/main" val="1232743829"/>
              </p:ext>
            </p:extLst>
          </p:nvPr>
        </p:nvGraphicFramePr>
        <p:xfrm>
          <a:off x="110837" y="543309"/>
          <a:ext cx="8943359" cy="5364405"/>
        </p:xfrm>
        <a:graphic>
          <a:graphicData uri="http://schemas.openxmlformats.org/drawingml/2006/table">
            <a:tbl>
              <a:tblPr firstRow="1" lastRow="1" bandRow="1">
                <a:tableStyleId>{5C22544A-7EE6-4342-B048-85BDC9FD1C3A}</a:tableStyleId>
              </a:tblPr>
              <a:tblGrid>
                <a:gridCol w="2533139">
                  <a:extLst>
                    <a:ext uri="{9D8B030D-6E8A-4147-A177-3AD203B41FA5}">
                      <a16:colId xmlns:a16="http://schemas.microsoft.com/office/drawing/2014/main" val="1512849994"/>
                    </a:ext>
                  </a:extLst>
                </a:gridCol>
                <a:gridCol w="4688247">
                  <a:extLst>
                    <a:ext uri="{9D8B030D-6E8A-4147-A177-3AD203B41FA5}">
                      <a16:colId xmlns:a16="http://schemas.microsoft.com/office/drawing/2014/main" val="4244517537"/>
                    </a:ext>
                  </a:extLst>
                </a:gridCol>
                <a:gridCol w="1721973">
                  <a:extLst>
                    <a:ext uri="{9D8B030D-6E8A-4147-A177-3AD203B41FA5}">
                      <a16:colId xmlns:a16="http://schemas.microsoft.com/office/drawing/2014/main" val="1033433325"/>
                    </a:ext>
                  </a:extLst>
                </a:gridCol>
              </a:tblGrid>
              <a:tr h="371295">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費目</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内訳</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金額</a:t>
                      </a:r>
                    </a:p>
                  </a:txBody>
                  <a:tcPr anchor="ctr"/>
                </a:tc>
                <a:extLst>
                  <a:ext uri="{0D108BD9-81ED-4DB2-BD59-A6C34878D82A}">
                    <a16:rowId xmlns:a16="http://schemas.microsoft.com/office/drawing/2014/main" val="2814996783"/>
                  </a:ext>
                </a:extLst>
              </a:tr>
              <a:tr h="371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例：謝金</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〇〇専門家の〇〇氏からの指導助言</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（時給〇〇円</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〇時間）</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907924573"/>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旅費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〇〇～宇部間移動 （往復〇〇円</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〇回分）</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3788614338"/>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役務費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サーバー通信費（〇月～〇月の〇ヶ月分）</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1659349129"/>
                  </a:ext>
                </a:extLst>
              </a:tr>
              <a:tr h="371295">
                <a:tc>
                  <a:txBody>
                    <a:bodyPr/>
                    <a:lstStyle/>
                    <a:p>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〇〇運搬経費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4053889169"/>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原材料費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主要原材料〇〇の購入</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3235379206"/>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使用料及び賃借料</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〇〇装置の使用料</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1507244316"/>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委託料</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〇〇業務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委任契約又は準委任契約</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3386356402"/>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外注費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〇〇業務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請負契約</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1848931222"/>
                  </a:ext>
                </a:extLst>
              </a:tr>
              <a:tr h="371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広報費</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〇〇への広告掲載料（〇月～〇月）</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2674201135"/>
                  </a:ext>
                </a:extLst>
              </a:tr>
              <a:tr h="371295">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消耗品費</a:t>
                      </a:r>
                    </a:p>
                  </a:txBody>
                  <a:tcPr anchor="ctr"/>
                </a:tc>
                <a:tc>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〇〇イベント時アンケート用文房具</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168583757"/>
                  </a:ext>
                </a:extLst>
              </a:tr>
              <a:tr h="371295">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開放機器利用料</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山口県産業技術センター開放機器</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〇〇の利用（〇〇円</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〇〇時間）</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143500459"/>
                  </a:ext>
                </a:extLst>
              </a:tr>
              <a:tr h="371295">
                <a:tc gridSpan="2">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合計</a:t>
                      </a:r>
                    </a:p>
                  </a:txBody>
                  <a:tcPr anchor="ctr"/>
                </a:tc>
                <a:tc hMerge="1">
                  <a:txBody>
                    <a:bodyP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r"/>
                      <a:r>
                        <a:rPr kumimoji="1"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円</a:t>
                      </a:r>
                    </a:p>
                  </a:txBody>
                  <a:tcPr anchor="ctr"/>
                </a:tc>
                <a:extLst>
                  <a:ext uri="{0D108BD9-81ED-4DB2-BD59-A6C34878D82A}">
                    <a16:rowId xmlns:a16="http://schemas.microsoft.com/office/drawing/2014/main" val="2701727824"/>
                  </a:ext>
                </a:extLst>
              </a:tr>
            </a:tbl>
          </a:graphicData>
        </a:graphic>
      </p:graphicFrame>
      <p:sp>
        <p:nvSpPr>
          <p:cNvPr id="8" name="テキスト ボックス 7">
            <a:extLst>
              <a:ext uri="{FF2B5EF4-FFF2-40B4-BE49-F238E27FC236}">
                <a16:creationId xmlns:a16="http://schemas.microsoft.com/office/drawing/2014/main" id="{12895964-1C4A-4A53-848C-43EEC73DDC22}"/>
              </a:ext>
            </a:extLst>
          </p:cNvPr>
          <p:cNvSpPr txBox="1"/>
          <p:nvPr/>
        </p:nvSpPr>
        <p:spPr>
          <a:xfrm>
            <a:off x="5770677" y="5962755"/>
            <a:ext cx="3431945" cy="338554"/>
          </a:xfrm>
          <a:prstGeom prst="rect">
            <a:avLst/>
          </a:prstGeom>
          <a:noFill/>
        </p:spPr>
        <p:txBody>
          <a:bodyPr wrap="square" rtlCol="0">
            <a:spAutoFit/>
          </a:bodyPr>
          <a:lstStyle/>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基本的に、人件費は対象外です。</a:t>
            </a:r>
          </a:p>
        </p:txBody>
      </p:sp>
    </p:spTree>
    <p:extLst>
      <p:ext uri="{BB962C8B-B14F-4D97-AF65-F5344CB8AC3E}">
        <p14:creationId xmlns:p14="http://schemas.microsoft.com/office/powerpoint/2010/main" val="180070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8</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4.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スケジュール</a:t>
            </a:r>
          </a:p>
        </p:txBody>
      </p:sp>
      <p:sp>
        <p:nvSpPr>
          <p:cNvPr id="6" name="テキスト ボックス 5"/>
          <p:cNvSpPr txBox="1"/>
          <p:nvPr/>
        </p:nvSpPr>
        <p:spPr>
          <a:xfrm>
            <a:off x="245176" y="543309"/>
            <a:ext cx="8744445"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予定しているスケジュールを記載してください。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特に、市民等の一般利用や一般参加が可能な時期があれば明記してください。</a:t>
            </a:r>
          </a:p>
        </p:txBody>
      </p:sp>
      <p:graphicFrame>
        <p:nvGraphicFramePr>
          <p:cNvPr id="9" name="表 8">
            <a:extLst>
              <a:ext uri="{FF2B5EF4-FFF2-40B4-BE49-F238E27FC236}">
                <a16:creationId xmlns:a16="http://schemas.microsoft.com/office/drawing/2014/main" id="{D5DBD555-16D6-42BD-BB12-A9B1E06B70CD}"/>
              </a:ext>
            </a:extLst>
          </p:cNvPr>
          <p:cNvGraphicFramePr>
            <a:graphicFrameLocks noGrp="1"/>
          </p:cNvGraphicFramePr>
          <p:nvPr>
            <p:extLst>
              <p:ext uri="{D42A27DB-BD31-4B8C-83A1-F6EECF244321}">
                <p14:modId xmlns:p14="http://schemas.microsoft.com/office/powerpoint/2010/main" val="449827550"/>
              </p:ext>
            </p:extLst>
          </p:nvPr>
        </p:nvGraphicFramePr>
        <p:xfrm>
          <a:off x="100319" y="1128084"/>
          <a:ext cx="8889301" cy="4788625"/>
        </p:xfrm>
        <a:graphic>
          <a:graphicData uri="http://schemas.openxmlformats.org/drawingml/2006/table">
            <a:tbl>
              <a:tblPr firstRow="1" bandRow="1">
                <a:tableStyleId>{5C22544A-7EE6-4342-B048-85BDC9FD1C3A}</a:tableStyleId>
              </a:tblPr>
              <a:tblGrid>
                <a:gridCol w="2090790">
                  <a:extLst>
                    <a:ext uri="{9D8B030D-6E8A-4147-A177-3AD203B41FA5}">
                      <a16:colId xmlns:a16="http://schemas.microsoft.com/office/drawing/2014/main" val="1512849994"/>
                    </a:ext>
                  </a:extLst>
                </a:gridCol>
                <a:gridCol w="6798511">
                  <a:extLst>
                    <a:ext uri="{9D8B030D-6E8A-4147-A177-3AD203B41FA5}">
                      <a16:colId xmlns:a16="http://schemas.microsoft.com/office/drawing/2014/main" val="4244517537"/>
                    </a:ext>
                  </a:extLst>
                </a:gridCol>
              </a:tblGrid>
              <a:tr h="321154">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時期</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内容</a:t>
                      </a:r>
                    </a:p>
                  </a:txBody>
                  <a:tcPr anchor="ctr"/>
                </a:tc>
                <a:extLst>
                  <a:ext uri="{0D108BD9-81ED-4DB2-BD59-A6C34878D82A}">
                    <a16:rowId xmlns:a16="http://schemas.microsoft.com/office/drawing/2014/main" val="2814996783"/>
                  </a:ext>
                </a:extLst>
              </a:tr>
              <a:tr h="884573">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例：</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〇〇へヒアリング</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〇〇の調査</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507244316"/>
                  </a:ext>
                </a:extLst>
              </a:tr>
              <a:tr h="884573">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〇〇の開発</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956722697"/>
                  </a:ext>
                </a:extLst>
              </a:tr>
              <a:tr h="884573">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〇〇の実施（一般利用は</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月を予定）</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386356402"/>
                  </a:ext>
                </a:extLst>
              </a:tr>
              <a:tr h="884573">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月中旬</a:t>
                      </a:r>
                      <a:endParaRPr kumimoji="1" lang="ja-JP"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r>
                        <a:rPr kumimoji="1" lang="ja-JP" altLang="en-US"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市民向け〇〇イベントの開催</a:t>
                      </a:r>
                      <a:endParaRPr kumimoji="1" lang="en-US" altLang="ja-JP" sz="1800" kern="12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2674201135"/>
                  </a:ext>
                </a:extLst>
              </a:tr>
              <a:tr h="884573">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68583757"/>
                  </a:ext>
                </a:extLst>
              </a:tr>
            </a:tbl>
          </a:graphicData>
        </a:graphic>
      </p:graphicFrame>
      <p:sp>
        <p:nvSpPr>
          <p:cNvPr id="8" name="テキスト ボックス 7">
            <a:extLst>
              <a:ext uri="{FF2B5EF4-FFF2-40B4-BE49-F238E27FC236}">
                <a16:creationId xmlns:a16="http://schemas.microsoft.com/office/drawing/2014/main" id="{315FB6AF-1609-470B-853F-274012E48613}"/>
              </a:ext>
            </a:extLst>
          </p:cNvPr>
          <p:cNvSpPr txBox="1"/>
          <p:nvPr/>
        </p:nvSpPr>
        <p:spPr>
          <a:xfrm>
            <a:off x="8289984" y="102020"/>
            <a:ext cx="713114" cy="338554"/>
          </a:xfrm>
          <a:prstGeom prst="rect">
            <a:avLst/>
          </a:prstGeom>
          <a:noFill/>
          <a:ln>
            <a:solidFill>
              <a:srgbClr val="FF0000"/>
            </a:solidFill>
          </a:ln>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必須</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64462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9</a:t>
            </a:fld>
            <a:endParaRPr kumimoji="1" lang="ja-JP" altLang="en-US"/>
          </a:p>
        </p:txBody>
      </p:sp>
      <p:sp>
        <p:nvSpPr>
          <p:cNvPr id="7" name="テキスト ボックス 6"/>
          <p:cNvSpPr txBox="1"/>
          <p:nvPr/>
        </p:nvSpPr>
        <p:spPr>
          <a:xfrm>
            <a:off x="89804" y="81644"/>
            <a:ext cx="6286500"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宇部市に期待する支援内容</a:t>
            </a:r>
          </a:p>
        </p:txBody>
      </p:sp>
      <p:graphicFrame>
        <p:nvGraphicFramePr>
          <p:cNvPr id="2" name="表 1"/>
          <p:cNvGraphicFramePr>
            <a:graphicFrameLocks noGrp="1"/>
          </p:cNvGraphicFramePr>
          <p:nvPr>
            <p:extLst>
              <p:ext uri="{D42A27DB-BD31-4B8C-83A1-F6EECF244321}">
                <p14:modId xmlns:p14="http://schemas.microsoft.com/office/powerpoint/2010/main" val="3136282244"/>
              </p:ext>
            </p:extLst>
          </p:nvPr>
        </p:nvGraphicFramePr>
        <p:xfrm>
          <a:off x="103695" y="454811"/>
          <a:ext cx="8950498" cy="6217920"/>
        </p:xfrm>
        <a:graphic>
          <a:graphicData uri="http://schemas.openxmlformats.org/drawingml/2006/table">
            <a:tbl>
              <a:tblPr firstRow="1" bandRow="1">
                <a:tableStyleId>{5C22544A-7EE6-4342-B048-85BDC9FD1C3A}</a:tableStyleId>
              </a:tblPr>
              <a:tblGrid>
                <a:gridCol w="7342135">
                  <a:extLst>
                    <a:ext uri="{9D8B030D-6E8A-4147-A177-3AD203B41FA5}">
                      <a16:colId xmlns:a16="http://schemas.microsoft.com/office/drawing/2014/main" val="1512849994"/>
                    </a:ext>
                  </a:extLst>
                </a:gridCol>
                <a:gridCol w="1608363">
                  <a:extLst>
                    <a:ext uri="{9D8B030D-6E8A-4147-A177-3AD203B41FA5}">
                      <a16:colId xmlns:a16="http://schemas.microsoft.com/office/drawing/2014/main" val="1033433325"/>
                    </a:ext>
                  </a:extLst>
                </a:gridCol>
              </a:tblGrid>
              <a:tr h="355459">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支援内容</a:t>
                      </a:r>
                    </a:p>
                  </a:txBody>
                  <a:tcPr anchor="ctr"/>
                </a:tc>
                <a:tc>
                  <a:txBody>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必要とするか</a:t>
                      </a:r>
                    </a:p>
                  </a:txBody>
                  <a:tcPr anchor="ctr"/>
                </a:tc>
                <a:extLst>
                  <a:ext uri="{0D108BD9-81ED-4DB2-BD59-A6C34878D82A}">
                    <a16:rowId xmlns:a16="http://schemas.microsoft.com/office/drawing/2014/main" val="2814996783"/>
                  </a:ext>
                </a:extLst>
              </a:tr>
              <a:tr h="355459">
                <a:tc>
                  <a:txBody>
                    <a:bodyPr/>
                    <a:lstStyle/>
                    <a:p>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①ときわ公園等の実証フィールドの提供</a:t>
                      </a: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3623496515"/>
                  </a:ext>
                </a:extLst>
              </a:tr>
              <a:tr h="355459">
                <a:tc>
                  <a:txBody>
                    <a:bodyPr/>
                    <a:lstStyle/>
                    <a:p>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②</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実証事業の必要経費に対する補助（上限あり）</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1767020956"/>
                  </a:ext>
                </a:extLst>
              </a:tr>
              <a:tr h="355459">
                <a:tc>
                  <a:txBody>
                    <a:bodyPr/>
                    <a:lstStyle/>
                    <a:p>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山口大学や宇部工業高等専門学校</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、山口県産業技術センター</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等と</a:t>
                      </a:r>
                      <a:endParaRPr kumimoji="1" lang="en-US"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連携した支援</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や開放機器利用料支援（上限あり）</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907924573"/>
                  </a:ext>
                </a:extLst>
              </a:tr>
              <a:tr h="355459">
                <a:tc>
                  <a:txBody>
                    <a:bodyPr/>
                    <a:lstStyle/>
                    <a:p>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④実証事業に係る</a:t>
                      </a:r>
                      <a:r>
                        <a:rPr kumimoji="1" lang="ja-JP" altLang="en-US" sz="1800" kern="120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地元調整支援</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788614338"/>
                  </a:ext>
                </a:extLst>
              </a:tr>
              <a:tr h="355459">
                <a:tc>
                  <a:txBody>
                    <a:bodyPr/>
                    <a:lstStyle/>
                    <a:p>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⑤実証モニター等の募集支援</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848931222"/>
                  </a:ext>
                </a:extLst>
              </a:tr>
              <a:tr h="3554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⑥</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実証事業の</a:t>
                      </a:r>
                      <a:r>
                        <a:rPr kumimoji="1" lang="en-US"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PR</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2674201135"/>
                  </a:ext>
                </a:extLst>
              </a:tr>
              <a:tr h="355459">
                <a:tc>
                  <a:txBody>
                    <a:bodyPr/>
                    <a:lstStyle/>
                    <a:p>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⑦</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知財戦略に関する支援</a:t>
                      </a:r>
                      <a:endPar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5423393"/>
                  </a:ext>
                </a:extLst>
              </a:tr>
              <a:tr h="355459">
                <a:tc>
                  <a: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⑧</a:t>
                      </a:r>
                      <a:r>
                        <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規制・制約緩和の検討</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3047602177"/>
                  </a:ext>
                </a:extLst>
              </a:tr>
              <a:tr h="355459">
                <a:tc>
                  <a:txBody>
                    <a:bodyPr/>
                    <a:lstStyle/>
                    <a:p>
                      <a:r>
                        <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⑨</a:t>
                      </a:r>
                      <a:r>
                        <a:rPr kumimoji="1" lang="ja-JP" altLang="ja-JP"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その他</a:t>
                      </a:r>
                      <a:r>
                        <a:rPr kumimoji="1" lang="ja-JP" altLang="en-US" sz="1800" kern="1200" dirty="0">
                          <a:solidFill>
                            <a:schemeClr val="dk1"/>
                          </a:solidFill>
                          <a:effectLst/>
                          <a:latin typeface="メイリオ" panose="020B0604030504040204" pitchFamily="50" charset="-128"/>
                          <a:ea typeface="メイリオ" panose="020B0604030504040204" pitchFamily="50" charset="-128"/>
                          <a:cs typeface="メイリオ" panose="020B0604030504040204" pitchFamily="50" charset="-128"/>
                        </a:rPr>
                        <a:t>（希望する具体的な内容を下の欄↓に記載してください）</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p>
                  </a:txBody>
                  <a:tcPr anchor="ctr"/>
                </a:tc>
                <a:extLst>
                  <a:ext uri="{0D108BD9-81ED-4DB2-BD59-A6C34878D82A}">
                    <a16:rowId xmlns:a16="http://schemas.microsoft.com/office/drawing/2014/main" val="3327468026"/>
                  </a:ext>
                </a:extLst>
              </a:tr>
              <a:tr h="1586280">
                <a:tc gridSpan="2">
                  <a:txBody>
                    <a:bodyPr/>
                    <a:lstStyle/>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例：</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・△△分野の市民活動団体及び企業の紹介・斡旋</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pPr algn="ctr"/>
                      <a:endPar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42590140"/>
                  </a:ext>
                </a:extLst>
              </a:tr>
            </a:tbl>
          </a:graphicData>
        </a:graphic>
      </p:graphicFrame>
    </p:spTree>
    <p:extLst>
      <p:ext uri="{BB962C8B-B14F-4D97-AF65-F5344CB8AC3E}">
        <p14:creationId xmlns:p14="http://schemas.microsoft.com/office/powerpoint/2010/main" val="24609586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2736</TotalTime>
  <Words>1254</Words>
  <Application>Microsoft Office PowerPoint</Application>
  <PresentationFormat>画面に合わせる (4:3)</PresentationFormat>
  <Paragraphs>249</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3566</dc:creator>
  <cp:lastModifiedBy>奥嶋 貴子</cp:lastModifiedBy>
  <cp:revision>103</cp:revision>
  <cp:lastPrinted>2022-09-28T05:49:13Z</cp:lastPrinted>
  <dcterms:created xsi:type="dcterms:W3CDTF">2021-10-28T02:59:28Z</dcterms:created>
  <dcterms:modified xsi:type="dcterms:W3CDTF">2022-10-13T00:03:06Z</dcterms:modified>
</cp:coreProperties>
</file>